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notesMasterIdLst>
    <p:notesMasterId r:id="rId2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0" y="-457200"/>
            <a:ext cx="4114800" cy="4114800"/>
          </a:xfrm>
          <a:prstGeom prst="ellipse">
            <a:avLst/>
          </a:prstGeom>
          <a:solidFill>
            <a:srgbClr val="1565C0">
              <a:alpha val="20000"/>
            </a:srgbClr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132320" y="2286000"/>
            <a:ext cx="2743200" cy="2743200"/>
          </a:xfrm>
          <a:prstGeom prst="ellipse">
            <a:avLst/>
          </a:prstGeom>
          <a:solidFill>
            <a:srgbClr val="00BCD4">
              <a:alpha val="15000"/>
            </a:srgbClr>
          </a:solidFill>
          <a:ln w="12700">
            <a:solidFill>
              <a:srgbClr val="00BCD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54864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i="1" dirty="0">
                <a:solidFill>
                  <a:srgbClr val="42A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548640" y="914400"/>
            <a:ext cx="73152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Electronic</a:t>
            </a:r>
            <a:endParaRPr lang="en-US" sz="5200" dirty="0"/>
          </a:p>
          <a:p>
            <a:pPr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Fundamentals</a:t>
            </a:r>
            <a:endParaRPr lang="en-US" sz="5200" dirty="0"/>
          </a:p>
        </p:txBody>
      </p:sp>
      <p:sp>
        <p:nvSpPr>
          <p:cNvPr id="6" name="Text 4"/>
          <p:cNvSpPr/>
          <p:nvPr/>
        </p:nvSpPr>
        <p:spPr>
          <a:xfrm>
            <a:off x="548640" y="283464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Voltage • Current • Resistance • Drift Velocity</a:t>
            </a:r>
            <a:endParaRPr lang="en-US" sz="1300" dirty="0"/>
          </a:p>
          <a:p>
            <a:pPr indent="0" marL="0">
              <a:buNone/>
            </a:pPr>
            <a:r>
              <a:rPr lang="en-US" sz="1300" i="1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Sources of Electricity • Materials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548640" y="2788920"/>
            <a:ext cx="4572000" cy="0"/>
          </a:xfrm>
          <a:prstGeom prst="line">
            <a:avLst/>
          </a:prstGeom>
          <a:noFill/>
          <a:ln w="25400">
            <a:solidFill>
              <a:srgbClr val="FFD54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by: Hikmat Shahi Thakuri | Assistant Computer Instructor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0F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4572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2A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2 | Electronic Fundamentals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201168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2. Nuclear Energy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512064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FD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Fusion &amp; Fission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274320" y="804672"/>
            <a:ext cx="4114800" cy="3794760"/>
          </a:xfrm>
          <a:prstGeom prst="roundRect">
            <a:avLst/>
          </a:prstGeom>
          <a:solidFill>
            <a:srgbClr val="0A1628"/>
          </a:solidFill>
          <a:ln w="25400">
            <a:solidFill>
              <a:srgbClr val="FFA726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74320" y="804672"/>
            <a:ext cx="4114800" cy="457200"/>
          </a:xfrm>
          <a:prstGeom prst="roundRect">
            <a:avLst/>
          </a:prstGeom>
          <a:solidFill>
            <a:srgbClr val="FFA726"/>
          </a:solidFill>
          <a:ln w="12700">
            <a:solidFill>
              <a:srgbClr val="FFA72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20040" y="822960"/>
            <a:ext cx="40233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⚡ Nuclear Fusion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11480" y="1325880"/>
            <a:ext cx="3840480" cy="3108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or more small/light nuclei collide with each other to form a heavier nucleus.</a:t>
            </a:r>
            <a:endParaRPr lang="en-US" sz="1150" dirty="0"/>
          </a:p>
          <a:p>
            <a:pPr indent="0" marL="0">
              <a:buNone/>
            </a:pPr>
            <a:r>
              <a:rPr lang="en-US" sz="3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Occurs in the Sun where hydrogen isotopes combine under high pressure and temperature.</a:t>
            </a:r>
            <a:endParaRPr lang="en-US" sz="1150" dirty="0"/>
          </a:p>
          <a:p>
            <a:pPr indent="0" marL="0">
              <a:buNone/>
            </a:pPr>
            <a:r>
              <a:rPr lang="en-US" sz="3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endParaRPr lang="en-US" sz="1150" dirty="0"/>
          </a:p>
          <a:p>
            <a:pPr indent="0" marL="0">
              <a:buNone/>
            </a:pPr>
            <a:r>
              <a:rPr lang="en-US" sz="1100" b="1" dirty="0">
                <a:solidFill>
                  <a:srgbClr val="FFD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Reaction:</a:t>
            </a:r>
            <a:endParaRPr lang="en-US" sz="1150" dirty="0"/>
          </a:p>
          <a:p>
            <a:pPr indent="0" marL="0">
              <a:buNone/>
            </a:pPr>
            <a:r>
              <a:rPr lang="en-US" sz="1200" b="1" dirty="0">
                <a:solidFill>
                  <a:srgbClr val="FFA7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₁H² + ₁H³ → ₂He⁴ + ₀n¹ + 18 MeV</a:t>
            </a:r>
            <a:endParaRPr lang="en-US" sz="1150" dirty="0"/>
          </a:p>
          <a:p>
            <a:pPr indent="0" marL="0">
              <a:buNone/>
            </a:pPr>
            <a:r>
              <a:rPr lang="en-US" sz="95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(Deuterium + Tritium → Helium + Neutron + Energy)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4663440" y="804672"/>
            <a:ext cx="4160520" cy="3794760"/>
          </a:xfrm>
          <a:prstGeom prst="roundRect">
            <a:avLst/>
          </a:prstGeom>
          <a:solidFill>
            <a:srgbClr val="0A1628"/>
          </a:solidFill>
          <a:ln w="25400">
            <a:solidFill>
              <a:srgbClr val="7B1FA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663440" y="804672"/>
            <a:ext cx="4160520" cy="457200"/>
          </a:xfrm>
          <a:prstGeom prst="roundRect">
            <a:avLst/>
          </a:prstGeom>
          <a:solidFill>
            <a:srgbClr val="7B1FA2"/>
          </a:solidFill>
          <a:ln w="12700">
            <a:solidFill>
              <a:srgbClr val="7B1FA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709160" y="822960"/>
            <a:ext cx="40690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💥 Nuclear Fission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800600" y="1325880"/>
            <a:ext cx="3931920" cy="3108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Nucleus of a large atom is bombarded with low energy neutrons. It splits into smaller nuclei releasing large amounts of energy.</a:t>
            </a:r>
            <a:endParaRPr lang="en-US" sz="1150" dirty="0"/>
          </a:p>
          <a:p>
            <a:pPr indent="0" marL="0">
              <a:buNone/>
            </a:pPr>
            <a:r>
              <a:rPr lang="en-US" sz="3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Used in nuclear power reactors (easy to control and produce large energy).</a:t>
            </a:r>
            <a:endParaRPr lang="en-US" sz="1150" dirty="0"/>
          </a:p>
          <a:p>
            <a:pPr indent="0" marL="0">
              <a:buNone/>
            </a:pPr>
            <a:r>
              <a:rPr lang="en-US" sz="3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endParaRPr lang="en-US" sz="1150" dirty="0"/>
          </a:p>
          <a:p>
            <a:pPr indent="0" marL="0">
              <a:buNone/>
            </a:pPr>
            <a:r>
              <a:rPr lang="en-US" sz="1100" b="1" dirty="0">
                <a:solidFill>
                  <a:srgbClr val="FFD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Reaction:</a:t>
            </a:r>
            <a:endParaRPr lang="en-US" sz="1150" dirty="0"/>
          </a:p>
          <a:p>
            <a:pPr indent="0" marL="0">
              <a:buNone/>
            </a:pPr>
            <a:r>
              <a:rPr lang="en-US" sz="1100" b="1" dirty="0">
                <a:solidFill>
                  <a:srgbClr val="CE93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₉₂U²³⁵ + ₀n¹ → ₃₆Kr⁸⁹ + ₅₆Ba¹⁴⁴ + 3₀n¹ + 200 MeV</a:t>
            </a:r>
            <a:endParaRPr lang="en-US" sz="1150" dirty="0"/>
          </a:p>
          <a:p>
            <a:pPr indent="0" marL="0">
              <a:buNone/>
            </a:pPr>
            <a:r>
              <a:rPr lang="en-US" sz="95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(Uranium bombarded → Krypton + Barium + Neutrons + Energy)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by: Hikmat Shahi Thakuri | Assistant Computer Instructor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365760" y="4828032"/>
            <a:ext cx="8412480" cy="0"/>
          </a:xfrm>
          <a:prstGeom prst="line">
            <a:avLst/>
          </a:prstGeom>
          <a:noFill/>
          <a:ln w="6350">
            <a:solidFill>
              <a:srgbClr val="1565C0">
                <a:alpha val="40000"/>
              </a:srgbClr>
            </a:solidFill>
            <a:prstDash val="solid"/>
          </a:ln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0F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4572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2A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2 | Electronic Fundamentals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201168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3. Solar Energy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512064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FD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Photovoltaic Effect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365760" y="804672"/>
            <a:ext cx="5029200" cy="3794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FFA7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pPr indent="0" marL="0">
              <a:buNone/>
            </a:pP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Solar technology converts light energy into electrical energy through photovoltaic panels or concentration of solar radiation.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FFA7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pPr indent="0" marL="0">
              <a:buNone/>
            </a:pP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Photovoltaic cells (solar cells) generate a small electric voltage when light strikes them — called Photovoltaic Effect.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FFA7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pPr indent="0" marL="0">
              <a:buNone/>
            </a:pP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Photovoltaic cell consists of two types of semi-conductors placed between metallic plates connected to batteries/load.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FFA7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pPr indent="0" marL="0">
              <a:buNone/>
            </a:pP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n-type (negatively charged) and p-type (positively charged) semi-conductors are used.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FFA7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pPr indent="0" marL="0">
              <a:buNone/>
            </a:pP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 generated by a single solar cell is only 2 Watts.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FFA7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pPr indent="0" marL="0">
              <a:buNone/>
            </a:pP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Solar panels are faced towards South for maximum sunlight. They should be cleaned regularly for maximum efficiency.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5577840" y="804672"/>
            <a:ext cx="3200400" cy="3794760"/>
          </a:xfrm>
          <a:prstGeom prst="roundRect">
            <a:avLst/>
          </a:prstGeom>
          <a:solidFill>
            <a:srgbClr val="0A1628"/>
          </a:solidFill>
          <a:ln w="19050">
            <a:solidFill>
              <a:srgbClr val="FFA72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669280" y="868680"/>
            <a:ext cx="3017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D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☀️ Photovoltaic Cell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760720" y="1261872"/>
            <a:ext cx="2834640" cy="731520"/>
          </a:xfrm>
          <a:prstGeom prst="rect">
            <a:avLst/>
          </a:prstGeom>
          <a:solidFill>
            <a:srgbClr val="1A3A5C"/>
          </a:solidFill>
          <a:ln w="6350">
            <a:solidFill>
              <a:srgbClr val="42A5F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760720" y="1435608"/>
            <a:ext cx="2834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2A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n-type (⊖ ⊖ ⊖ ⊖ ⊖)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760720" y="2029968"/>
            <a:ext cx="2834640" cy="731520"/>
          </a:xfrm>
          <a:prstGeom prst="rect">
            <a:avLst/>
          </a:prstGeom>
          <a:solidFill>
            <a:srgbClr val="3A1A0A"/>
          </a:solidFill>
          <a:ln w="6350">
            <a:solidFill>
              <a:srgbClr val="FFA72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760720" y="2203704"/>
            <a:ext cx="2834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A7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p-type (⊕ ⊕ ⊕ ⊕ ⊕)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5760720" y="2816352"/>
            <a:ext cx="2834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FFD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↕ Junction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5669280" y="3127248"/>
            <a:ext cx="1097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Light →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(Photons)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7360920" y="3127248"/>
            <a:ext cx="1143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Load /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Battery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5669280" y="3703320"/>
            <a:ext cx="3017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Photo-electric Effect</a:t>
            </a:r>
            <a:endParaRPr lang="en-US" sz="950" dirty="0"/>
          </a:p>
          <a:p>
            <a:pPr algn="ctr" indent="0" marL="0">
              <a:buNone/>
            </a:pPr>
            <a:r>
              <a:rPr lang="en-US" sz="950" i="1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Electrons emitted → Current flows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by: Hikmat Shahi Thakuri | Assistant Computer Instructor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365760" y="4828032"/>
            <a:ext cx="8412480" cy="0"/>
          </a:xfrm>
          <a:prstGeom prst="line">
            <a:avLst/>
          </a:prstGeom>
          <a:noFill/>
          <a:ln w="6350">
            <a:solidFill>
              <a:srgbClr val="1565C0">
                <a:alpha val="40000"/>
              </a:srgbClr>
            </a:solidFill>
            <a:prstDash val="solid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0F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4572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2A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2 | Electronic Fundamentals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201168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4. Wind Energy  &amp;  5. Thermal Energy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512064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FD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Converting Natural Energy to Electricity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274320" y="804672"/>
            <a:ext cx="4114800" cy="3794760"/>
          </a:xfrm>
          <a:prstGeom prst="roundRect">
            <a:avLst/>
          </a:prstGeom>
          <a:solidFill>
            <a:srgbClr val="0A1628"/>
          </a:solidFill>
          <a:ln w="25400">
            <a:solidFill>
              <a:srgbClr val="66BB6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74320" y="804672"/>
            <a:ext cx="4114800" cy="411480"/>
          </a:xfrm>
          <a:prstGeom prst="roundRect">
            <a:avLst/>
          </a:prstGeom>
          <a:solidFill>
            <a:srgbClr val="66BB6A"/>
          </a:solidFill>
          <a:ln w="12700">
            <a:solidFill>
              <a:srgbClr val="66BB6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20040" y="822960"/>
            <a:ext cx="4023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🌬️ Wind Energy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11480" y="1261872"/>
            <a:ext cx="3840480" cy="3246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Uses aerodynamic force to form the rotor blade to rotate wind turbine.</a:t>
            </a:r>
            <a:endParaRPr lang="en-US" sz="1150" dirty="0"/>
          </a:p>
          <a:p>
            <a:pPr indent="0" marL="0">
              <a:buNone/>
            </a:pPr>
            <a:r>
              <a:rPr lang="en-US" sz="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Wind turbine converts wind energy to electrical energy.</a:t>
            </a:r>
            <a:endParaRPr lang="en-US" sz="1150" dirty="0"/>
          </a:p>
          <a:p>
            <a:pPr indent="0" marL="0">
              <a:buNone/>
            </a:pPr>
            <a:r>
              <a:rPr lang="en-US" sz="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Rotor is connected to generator through gearbox and brakes which helps generate consistent turbine rotation even in different wind speeds.</a:t>
            </a:r>
            <a:endParaRPr lang="en-US" sz="1150" dirty="0"/>
          </a:p>
          <a:p>
            <a:pPr indent="0" marL="0">
              <a:buNone/>
            </a:pPr>
            <a:r>
              <a:rPr lang="en-US" sz="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Generator converts mechanical energy into electrical energy.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4663440" y="804672"/>
            <a:ext cx="4160520" cy="3794760"/>
          </a:xfrm>
          <a:prstGeom prst="roundRect">
            <a:avLst/>
          </a:prstGeom>
          <a:solidFill>
            <a:srgbClr val="0A1628"/>
          </a:solidFill>
          <a:ln w="25400">
            <a:solidFill>
              <a:srgbClr val="EF535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663440" y="804672"/>
            <a:ext cx="4160520" cy="411480"/>
          </a:xfrm>
          <a:prstGeom prst="roundRect">
            <a:avLst/>
          </a:prstGeom>
          <a:solidFill>
            <a:srgbClr val="EF5350"/>
          </a:solidFill>
          <a:ln w="12700">
            <a:solidFill>
              <a:srgbClr val="EF535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709160" y="822960"/>
            <a:ext cx="4069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🌡️ Thermal Energy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800600" y="1261872"/>
            <a:ext cx="3931920" cy="3246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Process of converting heat energy into electrical energy.</a:t>
            </a:r>
            <a:endParaRPr lang="en-US" sz="1150" dirty="0"/>
          </a:p>
          <a:p>
            <a:pPr indent="0" marL="0">
              <a:buNone/>
            </a:pPr>
            <a:r>
              <a:rPr lang="en-US" sz="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 temperature difference between two dissimilar electrical conductors or semi-conductors produces voltage difference between the two substances.</a:t>
            </a:r>
            <a:endParaRPr lang="en-US" sz="1150" dirty="0"/>
          </a:p>
          <a:p>
            <a:pPr indent="0" marL="0">
              <a:buNone/>
            </a:pPr>
            <a:r>
              <a:rPr lang="en-US" sz="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This is also known as the </a:t>
            </a:r>
            <a:pPr indent="0" marL="0">
              <a:buNone/>
            </a:pPr>
            <a:r>
              <a:rPr lang="en-US" sz="1150" b="1" dirty="0">
                <a:solidFill>
                  <a:srgbClr val="EF53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Seebeck Effect.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by: Hikmat Shahi Thakuri | Assistant Computer Instructor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365760" y="4828032"/>
            <a:ext cx="8412480" cy="0"/>
          </a:xfrm>
          <a:prstGeom prst="line">
            <a:avLst/>
          </a:prstGeom>
          <a:noFill/>
          <a:ln w="6350">
            <a:solidFill>
              <a:srgbClr val="1565C0">
                <a:alpha val="40000"/>
              </a:srgbClr>
            </a:solidFill>
            <a:prstDash val="solid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0F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4572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2A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2 | Electronic Fundamentals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201168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Flow of Current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512064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FD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Conventional vs Modern Flow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365760" y="82296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Electric circuit is a closed path which has potential difference generated and have electronic load (bulb, fan, etc.) and switch.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274320" y="1508760"/>
            <a:ext cx="4114800" cy="3108960"/>
          </a:xfrm>
          <a:prstGeom prst="roundRect">
            <a:avLst/>
          </a:prstGeom>
          <a:solidFill>
            <a:srgbClr val="0A1628"/>
          </a:solidFill>
          <a:ln w="25400">
            <a:solidFill>
              <a:srgbClr val="1565C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274320" y="1508760"/>
            <a:ext cx="4114800" cy="411480"/>
          </a:xfrm>
          <a:prstGeom prst="round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20040" y="1527048"/>
            <a:ext cx="4023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① Conventional Flow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640080" y="1993392"/>
            <a:ext cx="1280160" cy="822960"/>
          </a:xfrm>
          <a:prstGeom prst="rect">
            <a:avLst/>
          </a:prstGeom>
          <a:solidFill>
            <a:srgbClr val="0D224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" y="2075688"/>
            <a:ext cx="1280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42A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Battery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42A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⊕ ⊖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1920240" y="2395728"/>
            <a:ext cx="731520" cy="0"/>
          </a:xfrm>
          <a:prstGeom prst="line">
            <a:avLst/>
          </a:prstGeom>
          <a:noFill/>
          <a:ln w="25400">
            <a:solidFill>
              <a:srgbClr val="1565C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965960" y="2240280"/>
            <a:ext cx="640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D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I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2651760" y="1993392"/>
            <a:ext cx="1188720" cy="822960"/>
          </a:xfrm>
          <a:prstGeom prst="roundRect">
            <a:avLst/>
          </a:prstGeom>
          <a:solidFill>
            <a:srgbClr val="0D2240"/>
          </a:solidFill>
          <a:ln w="12700">
            <a:solidFill>
              <a:srgbClr val="FFA72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651760" y="2075688"/>
            <a:ext cx="1188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A7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Load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A7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—[R]—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11480" y="2971800"/>
            <a:ext cx="384048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Positive charges flow from +ve to -ve terminal.</a:t>
            </a:r>
            <a:endParaRPr lang="en-US" sz="1100" dirty="0"/>
          </a:p>
          <a:p>
            <a:pPr indent="0" marL="0">
              <a:buNone/>
            </a:pPr>
            <a:r>
              <a:rPr lang="en-US" sz="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This is the world standard followed everywhere.</a:t>
            </a:r>
            <a:endParaRPr lang="en-US" sz="1100" dirty="0"/>
          </a:p>
          <a:p>
            <a:pPr indent="0" marL="0">
              <a:buNone/>
            </a:pPr>
            <a:r>
              <a:rPr lang="en-US" sz="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Electronic circuits produce results independent of current — that is why this flow is still in use.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709160" y="1508760"/>
            <a:ext cx="4114800" cy="3108960"/>
          </a:xfrm>
          <a:prstGeom prst="roundRect">
            <a:avLst/>
          </a:prstGeom>
          <a:solidFill>
            <a:srgbClr val="0A1628"/>
          </a:solidFill>
          <a:ln w="25400">
            <a:solidFill>
              <a:srgbClr val="00BCD4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709160" y="1508760"/>
            <a:ext cx="4114800" cy="411480"/>
          </a:xfrm>
          <a:prstGeom prst="roundRect">
            <a:avLst/>
          </a:prstGeom>
          <a:solidFill>
            <a:srgbClr val="00BCD4"/>
          </a:solidFill>
          <a:ln w="12700">
            <a:solidFill>
              <a:srgbClr val="00BCD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754880" y="1527048"/>
            <a:ext cx="4023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② Modern Flow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5029200" y="1993392"/>
            <a:ext cx="1280160" cy="822960"/>
          </a:xfrm>
          <a:prstGeom prst="rect">
            <a:avLst/>
          </a:prstGeom>
          <a:solidFill>
            <a:srgbClr val="0D2240"/>
          </a:solidFill>
          <a:ln w="12700">
            <a:solidFill>
              <a:srgbClr val="00BCD4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029200" y="2075688"/>
            <a:ext cx="1280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00BC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Battery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00BC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⊕ ⊖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6309360" y="2395728"/>
            <a:ext cx="731520" cy="0"/>
          </a:xfrm>
          <a:prstGeom prst="line">
            <a:avLst/>
          </a:prstGeom>
          <a:noFill/>
          <a:ln w="25400">
            <a:solidFill>
              <a:srgbClr val="00BCD4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309360" y="2240280"/>
            <a:ext cx="640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D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← e⁻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7040880" y="1993392"/>
            <a:ext cx="1188720" cy="822960"/>
          </a:xfrm>
          <a:prstGeom prst="roundRect">
            <a:avLst/>
          </a:prstGeom>
          <a:solidFill>
            <a:srgbClr val="0D2240"/>
          </a:solidFill>
          <a:ln w="12700">
            <a:solidFill>
              <a:srgbClr val="FFA726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7040880" y="2075688"/>
            <a:ext cx="1188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A7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Load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A7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—[R]—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4846320" y="2971800"/>
            <a:ext cx="384048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Electrons actually flow from -ve to +ve potential through the circuit.</a:t>
            </a:r>
            <a:endParaRPr lang="en-US" sz="1100" dirty="0"/>
          </a:p>
          <a:p>
            <a:pPr indent="0" marL="0">
              <a:buNone/>
            </a:pPr>
            <a:r>
              <a:rPr lang="en-US" sz="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Such type of flow of current is called Modern Flow of Current.</a:t>
            </a:r>
            <a:endParaRPr lang="en-US" sz="1100" dirty="0"/>
          </a:p>
          <a:p>
            <a:pPr indent="0" marL="0">
              <a:buNone/>
            </a:pPr>
            <a:r>
              <a:rPr lang="en-US" sz="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Mobility of proton is less than electron.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by: Hikmat Shahi Thakuri | Assistant Computer Instructor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365760" y="4828032"/>
            <a:ext cx="8412480" cy="0"/>
          </a:xfrm>
          <a:prstGeom prst="line">
            <a:avLst/>
          </a:prstGeom>
          <a:noFill/>
          <a:ln w="6350">
            <a:solidFill>
              <a:srgbClr val="1565C0">
                <a:alpha val="40000"/>
              </a:srgbClr>
            </a:solidFill>
            <a:prstDash val="solid"/>
          </a:ln>
        </p:spPr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0F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4572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2A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2 | Electronic Fundamentals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201168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Factors Affecting Resistance (R)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512064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FD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Key Factors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274320" y="804672"/>
            <a:ext cx="4206240" cy="1828800"/>
          </a:xfrm>
          <a:prstGeom prst="roundRect">
            <a:avLst/>
          </a:prstGeom>
          <a:solidFill>
            <a:srgbClr val="0A1628"/>
          </a:solidFill>
          <a:ln w="19050">
            <a:solidFill>
              <a:srgbClr val="1565C0"/>
            </a:solidFill>
            <a:prstDash val="solid"/>
          </a:ln>
          <a:effectLst>
            <a:outerShdw sx="100000" sy="100000" kx="0" ky="0" algn="bl" rotWithShape="0" blurRad="63500" dist="25400" dir="2700000">
              <a:srgbClr val="000000">
                <a:alpha val="1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914400"/>
            <a:ext cx="457200" cy="457200"/>
          </a:xfrm>
          <a:prstGeom prst="ellipse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5760" y="9144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96112" y="877824"/>
            <a:ext cx="3520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565C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Length of Conductor (l)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11480" y="1307592"/>
            <a:ext cx="30632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Resistance is directly proportional to length.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Longer wire → Greater Resistance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Shorter wire → Lesser Resistance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520440" y="1371600"/>
            <a:ext cx="822960" cy="457200"/>
          </a:xfrm>
          <a:prstGeom prst="roundRect">
            <a:avLst/>
          </a:prstGeom>
          <a:solidFill>
            <a:srgbClr val="1565C0">
              <a:alpha val="80000"/>
            </a:srgbClr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493008" y="1399032"/>
            <a:ext cx="877824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 ∝ l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709160" y="804672"/>
            <a:ext cx="4206240" cy="1828800"/>
          </a:xfrm>
          <a:prstGeom prst="roundRect">
            <a:avLst/>
          </a:prstGeom>
          <a:solidFill>
            <a:srgbClr val="0A1628"/>
          </a:solidFill>
          <a:ln w="19050">
            <a:solidFill>
              <a:srgbClr val="00BCD4"/>
            </a:solidFill>
            <a:prstDash val="solid"/>
          </a:ln>
          <a:effectLst>
            <a:outerShdw sx="100000" sy="100000" kx="0" ky="0" algn="bl" rotWithShape="0" blurRad="63500" dist="25400" dir="2700000">
              <a:srgbClr val="000000">
                <a:alpha val="1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800600" y="914400"/>
            <a:ext cx="457200" cy="457200"/>
          </a:xfrm>
          <a:prstGeom prst="ellipse">
            <a:avLst/>
          </a:prstGeom>
          <a:solidFill>
            <a:srgbClr val="00BCD4"/>
          </a:solidFill>
          <a:ln w="12700">
            <a:solidFill>
              <a:srgbClr val="00BCD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800600" y="9144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330952" y="877824"/>
            <a:ext cx="3520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0BC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Thickness / Cross-Section Area (A)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846320" y="1307592"/>
            <a:ext cx="30632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Resistance is inversely proportional to cross-sectional area.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Thicker wire → Less Resistance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7955280" y="1371600"/>
            <a:ext cx="822960" cy="457200"/>
          </a:xfrm>
          <a:prstGeom prst="roundRect">
            <a:avLst/>
          </a:prstGeom>
          <a:solidFill>
            <a:srgbClr val="00BCD4">
              <a:alpha val="80000"/>
            </a:srgbClr>
          </a:solidFill>
          <a:ln w="12700">
            <a:solidFill>
              <a:srgbClr val="00BCD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927848" y="1399032"/>
            <a:ext cx="877824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 ∝ 1/A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274320" y="2798064"/>
            <a:ext cx="4206240" cy="1828800"/>
          </a:xfrm>
          <a:prstGeom prst="roundRect">
            <a:avLst/>
          </a:prstGeom>
          <a:solidFill>
            <a:srgbClr val="0A1628"/>
          </a:solidFill>
          <a:ln w="19050">
            <a:solidFill>
              <a:srgbClr val="FFA726"/>
            </a:solidFill>
            <a:prstDash val="solid"/>
          </a:ln>
          <a:effectLst>
            <a:outerShdw sx="100000" sy="100000" kx="0" ky="0" algn="bl" rotWithShape="0" blurRad="63500" dist="25400" dir="2700000">
              <a:srgbClr val="000000">
                <a:alpha val="18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65760" y="2907792"/>
            <a:ext cx="457200" cy="457200"/>
          </a:xfrm>
          <a:prstGeom prst="ellipse">
            <a:avLst/>
          </a:prstGeom>
          <a:solidFill>
            <a:srgbClr val="FFA726"/>
          </a:solidFill>
          <a:ln w="12700">
            <a:solidFill>
              <a:srgbClr val="FFA726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65760" y="290779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896112" y="2871216"/>
            <a:ext cx="3520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A7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Material Used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411480" y="3300984"/>
            <a:ext cx="30632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Resistance depends on type of substance used.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Metals have low resistance compared to non-metals &amp; metalloids.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3520440" y="3364992"/>
            <a:ext cx="822960" cy="457200"/>
          </a:xfrm>
          <a:prstGeom prst="roundRect">
            <a:avLst/>
          </a:prstGeom>
          <a:solidFill>
            <a:srgbClr val="FFA726">
              <a:alpha val="80000"/>
            </a:srgbClr>
          </a:solidFill>
          <a:ln w="12700">
            <a:solidFill>
              <a:srgbClr val="FFA726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493008" y="3392424"/>
            <a:ext cx="877824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 = ρl/A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4709160" y="2798064"/>
            <a:ext cx="4206240" cy="1828800"/>
          </a:xfrm>
          <a:prstGeom prst="roundRect">
            <a:avLst/>
          </a:prstGeom>
          <a:solidFill>
            <a:srgbClr val="0A1628"/>
          </a:solidFill>
          <a:ln w="19050">
            <a:solidFill>
              <a:srgbClr val="EF5350"/>
            </a:solidFill>
            <a:prstDash val="solid"/>
          </a:ln>
          <a:effectLst>
            <a:outerShdw sx="100000" sy="100000" kx="0" ky="0" algn="bl" rotWithShape="0" blurRad="63500" dist="25400" dir="2700000">
              <a:srgbClr val="000000">
                <a:alpha val="18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4800600" y="2907792"/>
            <a:ext cx="457200" cy="457200"/>
          </a:xfrm>
          <a:prstGeom prst="ellipse">
            <a:avLst/>
          </a:prstGeom>
          <a:solidFill>
            <a:srgbClr val="EF5350"/>
          </a:solidFill>
          <a:ln w="12700">
            <a:solidFill>
              <a:srgbClr val="EF535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800600" y="290779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5330952" y="2871216"/>
            <a:ext cx="3520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F535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Temperature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4846320" y="3300984"/>
            <a:ext cx="30632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Resistance increases with increase in temperature for most conductors.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called Positive Temperature Coefficient.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7955280" y="3364992"/>
            <a:ext cx="822960" cy="457200"/>
          </a:xfrm>
          <a:prstGeom prst="roundRect">
            <a:avLst/>
          </a:prstGeom>
          <a:solidFill>
            <a:srgbClr val="EF5350">
              <a:alpha val="80000"/>
            </a:srgbClr>
          </a:solidFill>
          <a:ln w="12700">
            <a:solidFill>
              <a:srgbClr val="EF535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7927848" y="3392424"/>
            <a:ext cx="877824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 ↑ as T ↑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by: Hikmat Shahi Thakuri | Assistant Computer Instructor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365760" y="4828032"/>
            <a:ext cx="8412480" cy="0"/>
          </a:xfrm>
          <a:prstGeom prst="line">
            <a:avLst/>
          </a:prstGeom>
          <a:noFill/>
          <a:ln w="6350">
            <a:solidFill>
              <a:srgbClr val="1565C0">
                <a:alpha val="40000"/>
              </a:srgbClr>
            </a:solidFill>
            <a:prstDash val="solid"/>
          </a:ln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0F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4572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2A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2 | Electronic Fundamentals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201168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Resistivity (ρ) &amp; Formula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512064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FD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Combining All Factors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365760" y="82296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Combining both proportionalities: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 ∝ l/A  →  </a:t>
            </a:r>
            <a:pPr indent="0" marL="0">
              <a:buNone/>
            </a:pPr>
            <a:r>
              <a:rPr lang="en-US" sz="1500" b="1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 = ρl/A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65760" y="1417320"/>
            <a:ext cx="45720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ρ (rho) is Resistivity — property of resistance that limits current.
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of ρ: Ω·m (Ohm-meter)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274320" y="2176272"/>
            <a:ext cx="4160520" cy="2423160"/>
          </a:xfrm>
          <a:prstGeom prst="roundRect">
            <a:avLst/>
          </a:prstGeom>
          <a:solidFill>
            <a:srgbClr val="0A1628"/>
          </a:solidFill>
          <a:ln w="19050">
            <a:solidFill>
              <a:srgbClr val="1565C0"/>
            </a:solidFill>
            <a:prstDash val="solid"/>
          </a:ln>
          <a:effectLst>
            <a:outerShdw sx="100000" sy="100000" kx="0" ky="0" algn="bl" rotWithShape="0" blurRad="76200" dist="25400" dir="2700000">
              <a:srgbClr val="000000">
                <a:alpha val="18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65760" y="2240280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565C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Example 1: Copper Wire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11480" y="2633472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Given: l = 5m, A = 0.01m², ρ = 1.72×10⁻⁸ Ω·m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411480" y="3127248"/>
            <a:ext cx="3840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 = (1.72×10⁻⁸ × 5) / 0.01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= 8.6×10⁻⁶ Ω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11480" y="3822192"/>
            <a:ext cx="3840480" cy="502920"/>
          </a:xfrm>
          <a:prstGeom prst="roundRect">
            <a:avLst/>
          </a:prstGeom>
          <a:solidFill>
            <a:srgbClr val="1565C0">
              <a:alpha val="80000"/>
            </a:srgbClr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11480" y="3849624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∴ R = 8.6×10⁻⁶ Ω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4709160" y="2176272"/>
            <a:ext cx="4160520" cy="2423160"/>
          </a:xfrm>
          <a:prstGeom prst="roundRect">
            <a:avLst/>
          </a:prstGeom>
          <a:solidFill>
            <a:srgbClr val="0A1628"/>
          </a:solidFill>
          <a:ln w="19050">
            <a:solidFill>
              <a:srgbClr val="00BCD4"/>
            </a:solidFill>
            <a:prstDash val="solid"/>
          </a:ln>
          <a:effectLst>
            <a:outerShdw sx="100000" sy="100000" kx="0" ky="0" algn="bl" rotWithShape="0" blurRad="76200" dist="25400" dir="2700000">
              <a:srgbClr val="000000">
                <a:alpha val="18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4800600" y="2240280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0BC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Example 2: Silver Wire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846320" y="2633472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Given: l = 8m, A = 0.01mm² = 10⁻⁸m², ρ = 1.59×10⁻⁸ Ω·m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4846320" y="3127248"/>
            <a:ext cx="3840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 = (1.59×10⁻⁸ × 8) / 10⁻⁸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= 12.72 Ω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846320" y="3822192"/>
            <a:ext cx="3840480" cy="502920"/>
          </a:xfrm>
          <a:prstGeom prst="roundRect">
            <a:avLst/>
          </a:prstGeom>
          <a:solidFill>
            <a:srgbClr val="00BCD4">
              <a:alpha val="80000"/>
            </a:srgbClr>
          </a:solidFill>
          <a:ln w="12700">
            <a:solidFill>
              <a:srgbClr val="00BCD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846320" y="3849624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∴ R = 12.72 Ω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by: Hikmat Shahi Thakuri | Assistant Computer Instructor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365760" y="4828032"/>
            <a:ext cx="8412480" cy="0"/>
          </a:xfrm>
          <a:prstGeom prst="line">
            <a:avLst/>
          </a:prstGeom>
          <a:noFill/>
          <a:ln w="6350">
            <a:solidFill>
              <a:srgbClr val="1565C0">
                <a:alpha val="40000"/>
              </a:srgbClr>
            </a:solidFill>
            <a:prstDash val="solid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0F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4572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2A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2 | Electronic Fundamentals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201168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More Numerical Problems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512064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FD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Resistance Calculations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274320" y="804672"/>
            <a:ext cx="4206240" cy="1874520"/>
          </a:xfrm>
          <a:prstGeom prst="roundRect">
            <a:avLst/>
          </a:prstGeom>
          <a:solidFill>
            <a:srgbClr val="0A1628"/>
          </a:solidFill>
          <a:ln w="19050">
            <a:solidFill>
              <a:srgbClr val="FFA726"/>
            </a:solidFill>
            <a:prstDash val="solid"/>
          </a:ln>
          <a:effectLst>
            <a:outerShdw sx="100000" sy="100000" kx="0" ky="0" algn="bl" rotWithShape="0" blurRad="63500" dist="25400" dir="2700000">
              <a:srgbClr val="000000">
                <a:alpha val="1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365760" y="859536"/>
            <a:ext cx="3977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A7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Iron Wire — Length 1.5km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384048" y="1207008"/>
            <a:ext cx="3931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Given: l=1500m, A=0.01cm²=10⁻⁶m², ρ=10⁻⁷Ω·m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384048" y="1719072"/>
            <a:ext cx="3931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 = 10⁻⁷×1500/10⁻⁶ = 1500×10⁻¹ = 150Ω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384048" y="2313432"/>
            <a:ext cx="393192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A7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∴ R = 150 Ω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709160" y="804672"/>
            <a:ext cx="4206240" cy="1874520"/>
          </a:xfrm>
          <a:prstGeom prst="roundRect">
            <a:avLst/>
          </a:prstGeom>
          <a:solidFill>
            <a:srgbClr val="0A1628"/>
          </a:solidFill>
          <a:ln w="19050">
            <a:solidFill>
              <a:srgbClr val="00BCD4"/>
            </a:solidFill>
            <a:prstDash val="solid"/>
          </a:ln>
          <a:effectLst>
            <a:outerShdw sx="100000" sy="100000" kx="0" ky="0" algn="bl" rotWithShape="0" blurRad="63500" dist="25400" dir="2700000">
              <a:srgbClr val="000000">
                <a:alpha val="18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4800600" y="859536"/>
            <a:ext cx="3977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0BC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Copper Wire — Find Length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4818888" y="1207008"/>
            <a:ext cx="3931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Given: A=10⁻³cm²=10⁻⁷m², R=15Ω, ρ=1.72×10⁻⁸Ω·m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4818888" y="1719072"/>
            <a:ext cx="3931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 = RA/ρ = 15×10⁻⁷/(1.72×10⁻⁸)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= 87.20m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818888" y="2313432"/>
            <a:ext cx="393192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BC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∴ l = 87.20 m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74320" y="2852928"/>
            <a:ext cx="4206240" cy="1874520"/>
          </a:xfrm>
          <a:prstGeom prst="roundRect">
            <a:avLst/>
          </a:prstGeom>
          <a:solidFill>
            <a:srgbClr val="0A1628"/>
          </a:solidFill>
          <a:ln w="19050">
            <a:solidFill>
              <a:srgbClr val="9C27B0"/>
            </a:solidFill>
            <a:prstDash val="solid"/>
          </a:ln>
          <a:effectLst>
            <a:outerShdw sx="100000" sy="100000" kx="0" ky="0" algn="bl" rotWithShape="0" blurRad="63500" dist="25400" dir="2700000">
              <a:srgbClr val="000000">
                <a:alpha val="18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365760" y="2907792"/>
            <a:ext cx="3977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9C27B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Silver Wire — Radius 0.7mm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384048" y="3255264"/>
            <a:ext cx="3931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Given: l=0.5m, r=0.7mm=7×10⁻⁴m, ρ=1.59×10⁻⁸Ω·m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A=πr²=154×10⁻⁸m²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384048" y="3767328"/>
            <a:ext cx="3931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 = 1.59×10⁻⁸×0.5/(154×10⁻⁸)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= 5.162×10⁻³Ω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384048" y="4361688"/>
            <a:ext cx="393192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C27B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∴ R = 5.162×10⁻³ Ω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709160" y="2852928"/>
            <a:ext cx="4206240" cy="1874520"/>
          </a:xfrm>
          <a:prstGeom prst="roundRect">
            <a:avLst/>
          </a:prstGeom>
          <a:solidFill>
            <a:srgbClr val="0A1628"/>
          </a:solidFill>
          <a:ln w="19050">
            <a:solidFill>
              <a:srgbClr val="EF5350"/>
            </a:solidFill>
            <a:prstDash val="solid"/>
          </a:ln>
          <a:effectLst>
            <a:outerShdw sx="100000" sy="100000" kx="0" ky="0" algn="bl" rotWithShape="0" blurRad="63500" dist="25400" dir="2700000">
              <a:srgbClr val="000000">
                <a:alpha val="18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4800600" y="2907792"/>
            <a:ext cx="3977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EF535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Wire Cut at Half Point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4818888" y="3255264"/>
            <a:ext cx="3931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Given: Length halved: l₂ = l₁/2, Area same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4818888" y="3767328"/>
            <a:ext cx="3931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R₂ = ρl₂/A = ρ(l₁/2)/A = ½ × R₁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4818888" y="4361688"/>
            <a:ext cx="393192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F535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∴ R₂ = R₁/2 (Halved)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by: Hikmat Shahi Thakuri | Assistant Computer Instructor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365760" y="4828032"/>
            <a:ext cx="8412480" cy="0"/>
          </a:xfrm>
          <a:prstGeom prst="line">
            <a:avLst/>
          </a:prstGeom>
          <a:noFill/>
          <a:ln w="6350">
            <a:solidFill>
              <a:srgbClr val="1565C0">
                <a:alpha val="40000"/>
              </a:srgbClr>
            </a:solidFill>
            <a:prstDash val="solid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0F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4572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2A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2 | Electronic Fundamentals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201168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Classification of Materials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512064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FD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Based on Resistance: Conductor, Semiconductor, Insulator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228600" y="804672"/>
            <a:ext cx="2816352" cy="3794760"/>
          </a:xfrm>
          <a:prstGeom prst="roundRect">
            <a:avLst/>
          </a:prstGeom>
          <a:solidFill>
            <a:srgbClr val="0A1628"/>
          </a:solidFill>
          <a:ln w="25400">
            <a:solidFill>
              <a:srgbClr val="EF5350"/>
            </a:solidFill>
            <a:prstDash val="solid"/>
          </a:ln>
          <a:effectLst>
            <a:outerShdw sx="100000" sy="100000" kx="0" ky="0" algn="bl" rotWithShape="0" blurRad="101600" dist="25400" dir="2700000">
              <a:srgbClr val="000000">
                <a:alpha val="2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" y="804672"/>
            <a:ext cx="2816352" cy="457200"/>
          </a:xfrm>
          <a:prstGeom prst="roundRect">
            <a:avLst/>
          </a:prstGeom>
          <a:solidFill>
            <a:srgbClr val="EF5350"/>
          </a:solidFill>
          <a:ln w="12700">
            <a:solidFill>
              <a:srgbClr val="EF535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822960"/>
            <a:ext cx="272491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🚫 Insulator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38328" y="1316736"/>
            <a:ext cx="2596896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NOT allow electric current to flow easily.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Electrons require very high energy to enter conduction band.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Valence band &amp; conduction band have MAXIMUM gap.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Examples: Plastic, Wood, Rubber, Glass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38328" y="3703320"/>
            <a:ext cx="2596896" cy="228600"/>
          </a:xfrm>
          <a:prstGeom prst="roundRect">
            <a:avLst/>
          </a:prstGeom>
          <a:solidFill>
            <a:srgbClr val="EF5350">
              <a:alpha val="50000"/>
            </a:srgbClr>
          </a:solidFill>
          <a:ln w="12700">
            <a:solidFill>
              <a:srgbClr val="EF535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38328" y="3721608"/>
            <a:ext cx="259689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Band Gap: MAX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172968" y="804672"/>
            <a:ext cx="2816352" cy="3794760"/>
          </a:xfrm>
          <a:prstGeom prst="roundRect">
            <a:avLst/>
          </a:prstGeom>
          <a:solidFill>
            <a:srgbClr val="0A1628"/>
          </a:solidFill>
          <a:ln w="25400">
            <a:solidFill>
              <a:srgbClr val="66BB6A"/>
            </a:solidFill>
            <a:prstDash val="solid"/>
          </a:ln>
          <a:effectLst>
            <a:outerShdw sx="100000" sy="100000" kx="0" ky="0" algn="bl" rotWithShape="0" blurRad="101600" dist="25400" dir="2700000">
              <a:srgbClr val="000000">
                <a:alpha val="2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172968" y="804672"/>
            <a:ext cx="2816352" cy="457200"/>
          </a:xfrm>
          <a:prstGeom prst="roundRect">
            <a:avLst/>
          </a:prstGeom>
          <a:solidFill>
            <a:srgbClr val="66BB6A"/>
          </a:solidFill>
          <a:ln w="12700">
            <a:solidFill>
              <a:srgbClr val="66BB6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18688" y="822960"/>
            <a:ext cx="272491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✅ Conductor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3282696" y="1316736"/>
            <a:ext cx="2596896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Allows electric current to flow very easily.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Large number of free electrons present.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Valence and conduction band are OVERLAPPED.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Examples: Copper, Iron, Silver, Gold, Aluminium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282696" y="3703320"/>
            <a:ext cx="2596896" cy="228600"/>
          </a:xfrm>
          <a:prstGeom prst="roundRect">
            <a:avLst/>
          </a:prstGeom>
          <a:solidFill>
            <a:srgbClr val="66BB6A">
              <a:alpha val="50000"/>
            </a:srgbClr>
          </a:solidFill>
          <a:ln w="12700">
            <a:solidFill>
              <a:srgbClr val="66BB6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282696" y="3721608"/>
            <a:ext cx="259689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Band Gap: ZERO (Overlapped)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6117336" y="804672"/>
            <a:ext cx="2816352" cy="3794760"/>
          </a:xfrm>
          <a:prstGeom prst="roundRect">
            <a:avLst/>
          </a:prstGeom>
          <a:solidFill>
            <a:srgbClr val="0A1628"/>
          </a:solidFill>
          <a:ln w="25400">
            <a:solidFill>
              <a:srgbClr val="FFA726"/>
            </a:solidFill>
            <a:prstDash val="solid"/>
          </a:ln>
          <a:effectLst>
            <a:outerShdw sx="100000" sy="100000" kx="0" ky="0" algn="bl" rotWithShape="0" blurRad="101600" dist="25400" dir="2700000">
              <a:srgbClr val="000000">
                <a:alpha val="2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117336" y="804672"/>
            <a:ext cx="2816352" cy="457200"/>
          </a:xfrm>
          <a:prstGeom prst="roundRect">
            <a:avLst/>
          </a:prstGeom>
          <a:solidFill>
            <a:srgbClr val="FFA726"/>
          </a:solidFill>
          <a:ln w="12700">
            <a:solidFill>
              <a:srgbClr val="FFA72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163056" y="822960"/>
            <a:ext cx="272491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⚡ Semi-conductor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227064" y="1316736"/>
            <a:ext cx="2596896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Conductivity between insulator and conductor.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Conductivity can be increased by DOPING (adding impurities like Al, Boron).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Minimum electric gap between bands.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Examples: Metalloids — Silicon, Carbon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227064" y="3703320"/>
            <a:ext cx="2596896" cy="228600"/>
          </a:xfrm>
          <a:prstGeom prst="roundRect">
            <a:avLst/>
          </a:prstGeom>
          <a:solidFill>
            <a:srgbClr val="FFA726">
              <a:alpha val="50000"/>
            </a:srgbClr>
          </a:solidFill>
          <a:ln w="12700">
            <a:solidFill>
              <a:srgbClr val="FFA726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227064" y="3721608"/>
            <a:ext cx="259689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Band Gap: MINIMUM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by: Hikmat Shahi Thakuri | Assistant Computer Instructor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365760" y="4828032"/>
            <a:ext cx="8412480" cy="0"/>
          </a:xfrm>
          <a:prstGeom prst="line">
            <a:avLst/>
          </a:prstGeom>
          <a:noFill/>
          <a:ln w="6350">
            <a:solidFill>
              <a:srgbClr val="1565C0">
                <a:alpha val="40000"/>
              </a:srgbClr>
            </a:solidFill>
            <a:prstDash val="solid"/>
          </a:ln>
        </p:spPr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0F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4572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2A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2 | Electronic Fundamentals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201168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Resistance vs Resistivity &amp; Conductance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512064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FD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Comparison and Related Concepts</a:t>
            </a:r>
            <a:endParaRPr lang="en-US" sz="1000" dirty="0"/>
          </a:p>
        </p:txBody>
      </p:sp>
      <p:graphicFrame>
        <p:nvGraphicFramePr>
          <p:cNvPr id="1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804672"/>
          <a:ext cx="8595360" cy="2651760"/>
        </p:xfrm>
        <a:graphic>
          <a:graphicData uri="http://schemas.openxmlformats.org/drawingml/2006/table">
            <a:tbl>
              <a:tblPr/>
              <a:tblGrid>
                <a:gridCol w="640080"/>
                <a:gridCol w="3977640"/>
                <a:gridCol w="3977640"/>
              </a:tblGrid>
              <a:tr h="6629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S.N.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Resistance (R)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5C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Resistivity (ρ)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CD4"/>
                    </a:solidFill>
                  </a:tcPr>
                </a:tc>
              </a:tr>
              <a:tr h="6629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0A1628"/>
                          </a:solidFill>
                        </a:rPr>
                        <a:t>i)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33333"/>
                          </a:solidFill>
                        </a:rPr>
                        <a:t>Measurement of difficulty of passing electric current through material.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33333"/>
                          </a:solidFill>
                        </a:rPr>
                        <a:t>Property of material that determines the resistance of substances having unit length and unit area.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F"/>
                    </a:solidFill>
                  </a:tcPr>
                </a:tc>
              </a:tr>
              <a:tr h="6629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0A1628"/>
                          </a:solidFill>
                        </a:rPr>
                        <a:t>ii)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33333"/>
                          </a:solidFill>
                        </a:rPr>
                        <a:t>Unit: Ohm (Ω)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33333"/>
                          </a:solidFill>
                        </a:rPr>
                        <a:t>Unit: Ohm-meter (Ω·m)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F"/>
                    </a:solidFill>
                  </a:tcPr>
                </a:tc>
              </a:tr>
              <a:tr h="6629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0A1628"/>
                          </a:solidFill>
                        </a:rPr>
                        <a:t>iii)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33333"/>
                          </a:solidFill>
                        </a:rPr>
                        <a:t>Depends on length, area, material, temperature.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33333"/>
                          </a:solidFill>
                        </a:rPr>
                        <a:t>Depends only on material (intrinsic property).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F"/>
                    </a:solidFill>
                  </a:tcPr>
                </a:tc>
              </a:tr>
            </a:tbl>
          </a:graphicData>
        </a:graphic>
      </p:graphicFrame>
      <p:sp>
        <p:nvSpPr>
          <p:cNvPr id="7" name="Shape 4"/>
          <p:cNvSpPr/>
          <p:nvPr/>
        </p:nvSpPr>
        <p:spPr>
          <a:xfrm>
            <a:off x="274320" y="3547872"/>
            <a:ext cx="8595360" cy="1078992"/>
          </a:xfrm>
          <a:prstGeom prst="roundRect">
            <a:avLst/>
          </a:prstGeom>
          <a:solidFill>
            <a:srgbClr val="0A1628"/>
          </a:solidFill>
          <a:ln w="19050">
            <a:solidFill>
              <a:srgbClr val="66BB6A"/>
            </a:solidFill>
            <a:prstDash val="solid"/>
          </a:ln>
          <a:effectLst>
            <a:outerShdw sx="100000" sy="100000" kx="0" ky="0" algn="bl" rotWithShape="0" blurRad="76200" dist="25400" dir="2700000">
              <a:srgbClr val="000000">
                <a:alpha val="18000"/>
              </a:srgbClr>
            </a:outerShdw>
          </a:effectLst>
        </p:spPr>
      </p:sp>
      <p:sp>
        <p:nvSpPr>
          <p:cNvPr id="8" name="Text 5"/>
          <p:cNvSpPr/>
          <p:nvPr/>
        </p:nvSpPr>
        <p:spPr>
          <a:xfrm>
            <a:off x="411480" y="3593592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6BB6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Conductance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411480" y="3977640"/>
            <a:ext cx="8321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is the measurement of easiness of passing electric current through the material.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66BB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Unit: ℧ / mho / Siemen (S)  |  Conductance = 1/R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by: Hikmat Shahi Thakuri | Assistant Computer Instructor</a:t>
            </a:r>
            <a:endParaRPr lang="en-US" sz="900" dirty="0"/>
          </a:p>
        </p:txBody>
      </p:sp>
      <p:sp>
        <p:nvSpPr>
          <p:cNvPr id="11" name="Shape 8"/>
          <p:cNvSpPr/>
          <p:nvPr/>
        </p:nvSpPr>
        <p:spPr>
          <a:xfrm>
            <a:off x="365760" y="4828032"/>
            <a:ext cx="8412480" cy="0"/>
          </a:xfrm>
          <a:prstGeom prst="line">
            <a:avLst/>
          </a:prstGeom>
          <a:noFill/>
          <a:ln w="6350">
            <a:solidFill>
              <a:srgbClr val="1565C0">
                <a:alpha val="40000"/>
              </a:srgbClr>
            </a:solidFill>
            <a:prstDash val="solid"/>
          </a:ln>
        </p:spPr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09728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D54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Chapter 2 — Key Formulas Summary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228600" y="749808"/>
            <a:ext cx="2816352" cy="1810512"/>
          </a:xfrm>
          <a:prstGeom prst="roundRect">
            <a:avLst/>
          </a:prstGeom>
          <a:solidFill>
            <a:srgbClr val="0D1F3C"/>
          </a:solidFill>
          <a:ln w="19050">
            <a:solidFill>
              <a:srgbClr val="1565C0"/>
            </a:solidFill>
            <a:prstDash val="solid"/>
          </a:ln>
          <a:effectLst>
            <a:outerShdw sx="100000" sy="100000" kx="0" ky="0" algn="bl" rotWithShape="0" blurRad="76200" dist="25400" dir="2700000">
              <a:srgbClr val="000000">
                <a:alpha val="25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320040" y="841248"/>
            <a:ext cx="26334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565C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Voltage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320040" y="1207008"/>
            <a:ext cx="2633472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 = W/Q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320040" y="1920240"/>
            <a:ext cx="26334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Unit: Volt (V)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3172968" y="749808"/>
            <a:ext cx="2816352" cy="1810512"/>
          </a:xfrm>
          <a:prstGeom prst="roundRect">
            <a:avLst/>
          </a:prstGeom>
          <a:solidFill>
            <a:srgbClr val="0D1F3C"/>
          </a:solidFill>
          <a:ln w="19050">
            <a:solidFill>
              <a:srgbClr val="00BCD4"/>
            </a:solidFill>
            <a:prstDash val="solid"/>
          </a:ln>
          <a:effectLst>
            <a:outerShdw sx="100000" sy="100000" kx="0" ky="0" algn="bl" rotWithShape="0" blurRad="76200" dist="25400" dir="2700000">
              <a:srgbClr val="000000">
                <a:alpha val="25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3264408" y="841248"/>
            <a:ext cx="26334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0BC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Current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264408" y="1207008"/>
            <a:ext cx="2633472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 = q/t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3264408" y="1920240"/>
            <a:ext cx="26334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Unit: Ampere (A)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6117336" y="749808"/>
            <a:ext cx="2816352" cy="1810512"/>
          </a:xfrm>
          <a:prstGeom prst="roundRect">
            <a:avLst/>
          </a:prstGeom>
          <a:solidFill>
            <a:srgbClr val="0D1F3C"/>
          </a:solidFill>
          <a:ln w="19050">
            <a:solidFill>
              <a:srgbClr val="FFA726"/>
            </a:solidFill>
            <a:prstDash val="solid"/>
          </a:ln>
          <a:effectLst>
            <a:outerShdw sx="100000" sy="100000" kx="0" ky="0" algn="bl" rotWithShape="0" blurRad="76200" dist="25400" dir="2700000">
              <a:srgbClr val="000000">
                <a:alpha val="25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208776" y="841248"/>
            <a:ext cx="26334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A7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Resistance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208776" y="1207008"/>
            <a:ext cx="2633472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 = V/I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6208776" y="1920240"/>
            <a:ext cx="26334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Unit: Ohm (Ω)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228600" y="2779776"/>
            <a:ext cx="2816352" cy="1810512"/>
          </a:xfrm>
          <a:prstGeom prst="roundRect">
            <a:avLst/>
          </a:prstGeom>
          <a:solidFill>
            <a:srgbClr val="0D1F3C"/>
          </a:solidFill>
          <a:ln w="19050">
            <a:solidFill>
              <a:srgbClr val="9C27B0"/>
            </a:solidFill>
            <a:prstDash val="solid"/>
          </a:ln>
          <a:effectLst>
            <a:outerShdw sx="100000" sy="100000" kx="0" ky="0" algn="bl" rotWithShape="0" blurRad="76200" dist="25400" dir="2700000">
              <a:srgbClr val="000000">
                <a:alpha val="25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320040" y="2871216"/>
            <a:ext cx="26334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9C27B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Resistivity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20040" y="3236976"/>
            <a:ext cx="2633472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 = ρl/A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320040" y="3950208"/>
            <a:ext cx="26334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Unit: Ω·m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3172968" y="2779776"/>
            <a:ext cx="2816352" cy="1810512"/>
          </a:xfrm>
          <a:prstGeom prst="roundRect">
            <a:avLst/>
          </a:prstGeom>
          <a:solidFill>
            <a:srgbClr val="0D1F3C"/>
          </a:solidFill>
          <a:ln w="19050">
            <a:solidFill>
              <a:srgbClr val="EF5350"/>
            </a:solidFill>
            <a:prstDash val="solid"/>
          </a:ln>
          <a:effectLst>
            <a:outerShdw sx="100000" sy="100000" kx="0" ky="0" algn="bl" rotWithShape="0" blurRad="76200" dist="25400" dir="2700000">
              <a:srgbClr val="000000">
                <a:alpha val="25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3264408" y="2871216"/>
            <a:ext cx="26334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EF535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Drift Velocity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3264408" y="3236976"/>
            <a:ext cx="2633472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 = (eE/m)·t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3264408" y="3950208"/>
            <a:ext cx="26334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Unit: m/s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6117336" y="2779776"/>
            <a:ext cx="2816352" cy="1810512"/>
          </a:xfrm>
          <a:prstGeom prst="roundRect">
            <a:avLst/>
          </a:prstGeom>
          <a:solidFill>
            <a:srgbClr val="0D1F3C"/>
          </a:solidFill>
          <a:ln w="19050">
            <a:solidFill>
              <a:srgbClr val="66BB6A"/>
            </a:solidFill>
            <a:prstDash val="solid"/>
          </a:ln>
          <a:effectLst>
            <a:outerShdw sx="100000" sy="100000" kx="0" ky="0" algn="bl" rotWithShape="0" blurRad="76200" dist="25400" dir="2700000">
              <a:srgbClr val="000000">
                <a:alpha val="25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6208776" y="2871216"/>
            <a:ext cx="26334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6BB6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Drift Current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208776" y="3236976"/>
            <a:ext cx="2633472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 = n·e·v·A</a:t>
            </a:r>
            <a:endParaRPr lang="en-US" sz="2200" dirty="0"/>
          </a:p>
        </p:txBody>
      </p:sp>
      <p:sp>
        <p:nvSpPr>
          <p:cNvPr id="26" name="Text 24"/>
          <p:cNvSpPr/>
          <p:nvPr/>
        </p:nvSpPr>
        <p:spPr>
          <a:xfrm>
            <a:off x="6208776" y="3950208"/>
            <a:ext cx="26334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Unit: Ampere (A)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by: Hikmat Shahi Thakuri | Assistant Computer Instructor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4572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2A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2 | Electronic Fundamentals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201168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Voltage (V)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512064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FD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Definition and Key Points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365760" y="777240"/>
            <a:ext cx="5029200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Voltage?</a:t>
            </a:r>
            <a:endParaRPr lang="en-US" sz="1600" dirty="0"/>
          </a:p>
          <a:p>
            <a:pPr indent="0" marL="0">
              <a:buNone/>
            </a:pPr>
            <a:r>
              <a:rPr lang="en-US" sz="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endParaRPr lang="en-US" sz="1600" dirty="0"/>
          </a:p>
          <a:p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Voltage is the expression of potential difference between two points within an electric field.</a:t>
            </a:r>
            <a:endParaRPr lang="en-US" sz="1600" dirty="0"/>
          </a:p>
          <a:p>
            <a:pPr indent="0" marL="0">
              <a:buNone/>
            </a:pPr>
            <a:r>
              <a:rPr lang="en-US" sz="5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endParaRPr lang="en-US" sz="1600" dirty="0"/>
          </a:p>
          <a:p>
            <a:pPr indent="0" marL="0">
              <a:buNone/>
            </a:pPr>
            <a:r>
              <a:rPr lang="en-US" sz="1300" b="1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Points:</a:t>
            </a:r>
            <a:endParaRPr lang="en-US" sz="1600" dirty="0"/>
          </a:p>
          <a:p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Denoted by symbol </a:t>
            </a:r>
            <a:pPr indent="0" marL="0">
              <a:buNone/>
            </a:pPr>
            <a:r>
              <a:rPr lang="en-US" sz="1300" b="1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'V'</a:t>
            </a:r>
            <a:endParaRPr lang="en-US" sz="1600" dirty="0"/>
          </a:p>
          <a:p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Its SI unit is </a:t>
            </a:r>
            <a:pPr indent="0" marL="0">
              <a:buNone/>
            </a:pPr>
            <a:r>
              <a:rPr lang="en-US" sz="1300" b="1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Volt</a:t>
            </a:r>
            <a:endParaRPr lang="en-US" sz="1600" dirty="0"/>
          </a:p>
          <a:p>
            <a:pPr indent="0" marL="0"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represents the energy per unit charge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5577840" y="822960"/>
            <a:ext cx="3200400" cy="3474720"/>
          </a:xfrm>
          <a:prstGeom prst="roundRect">
            <a:avLst/>
          </a:prstGeom>
          <a:solidFill>
            <a:srgbClr val="0A1628"/>
          </a:solidFill>
          <a:ln w="19050">
            <a:solidFill>
              <a:srgbClr val="1565C0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2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5669280" y="91440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D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⚡ Voltage Concept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5852160" y="1417320"/>
            <a:ext cx="640080" cy="640080"/>
          </a:xfrm>
          <a:prstGeom prst="ellipse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760720" y="2103120"/>
            <a:ext cx="822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 A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(High V)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7772400" y="1417320"/>
            <a:ext cx="640080" cy="640080"/>
          </a:xfrm>
          <a:prstGeom prst="ellipse">
            <a:avLst/>
          </a:prstGeom>
          <a:solidFill>
            <a:srgbClr val="FFA726"/>
          </a:solidFill>
          <a:ln w="12700">
            <a:solidFill>
              <a:srgbClr val="FFA72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680960" y="2103120"/>
            <a:ext cx="822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 B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(Low V)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6510528" y="1737360"/>
            <a:ext cx="1261872" cy="0"/>
          </a:xfrm>
          <a:prstGeom prst="line">
            <a:avLst/>
          </a:prstGeom>
          <a:noFill/>
          <a:ln w="31750">
            <a:solidFill>
              <a:srgbClr val="FFD54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669280" y="2633472"/>
            <a:ext cx="3017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42A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← Potential Difference →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5669280" y="306324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54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 = W / Q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5669280" y="3566160"/>
            <a:ext cx="3017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 = Work done, Q = Charge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by: Hikmat Shahi Thakuri | Assistant Computer Instructor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365760" y="4828032"/>
            <a:ext cx="8412480" cy="0"/>
          </a:xfrm>
          <a:prstGeom prst="line">
            <a:avLst/>
          </a:prstGeom>
          <a:noFill/>
          <a:ln w="6350">
            <a:solidFill>
              <a:srgbClr val="1565C0">
                <a:alpha val="40000"/>
              </a:srgbClr>
            </a:solidFill>
            <a:prstDash val="solid"/>
          </a:ln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0F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4572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2A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2 | Electronic Fundamentals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201168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Current (I)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512064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FD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Rate of Flow of Electric Charge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365760" y="777240"/>
            <a:ext cx="502920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Electric Current?</a:t>
            </a:r>
            <a:endParaRPr lang="en-US" sz="1500" dirty="0"/>
          </a:p>
          <a:p>
            <a:pPr indent="0" marL="0">
              <a:buNone/>
            </a:pPr>
            <a:r>
              <a:rPr lang="en-US" sz="4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endParaRPr lang="en-US" sz="1500" dirty="0"/>
          </a:p>
          <a:p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electric current is the rate of flow of electric charge. These charges can be electrons, ions, and plasma (ionized gases).</a:t>
            </a:r>
            <a:endParaRPr lang="en-US" sz="1500" dirty="0"/>
          </a:p>
          <a:p>
            <a:pPr indent="0" marL="0">
              <a:buNone/>
            </a:pPr>
            <a:r>
              <a:rPr lang="en-US" sz="4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endParaRPr lang="en-US" sz="1500" dirty="0"/>
          </a:p>
          <a:p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Symbol: </a:t>
            </a:r>
            <a:pPr indent="0" marL="0">
              <a:buNone/>
            </a:pPr>
            <a:r>
              <a:rPr lang="en-US" sz="1300" b="1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'I'</a:t>
            </a:r>
            <a:endParaRPr lang="en-US" sz="1500" dirty="0"/>
          </a:p>
          <a:p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Unit: </a:t>
            </a:r>
            <a:pPr indent="0" marL="0">
              <a:buNone/>
            </a:pPr>
            <a:r>
              <a:rPr lang="en-US" sz="1300" b="1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Ampere (A)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365760" y="2834640"/>
            <a:ext cx="5029200" cy="1737360"/>
          </a:xfrm>
          <a:prstGeom prst="roundRect">
            <a:avLst/>
          </a:prstGeom>
          <a:solidFill>
            <a:srgbClr val="0A1628"/>
          </a:solidFill>
          <a:ln w="19050">
            <a:solidFill>
              <a:srgbClr val="1565C0"/>
            </a:solidFill>
            <a:prstDash val="solid"/>
          </a:ln>
          <a:effectLst>
            <a:outerShdw sx="100000" sy="100000" kx="0" ky="0" algn="bl" rotWithShape="0" blurRad="76200" dist="25400" dir="2700000">
              <a:srgbClr val="000000">
                <a:alpha val="1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548640" y="2907792"/>
            <a:ext cx="4572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D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Formula: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3200400"/>
            <a:ext cx="4572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 = q / t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548640" y="374904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= Current (A)   |   q = Charge (C)   |   t = Time (s)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5577840" y="822960"/>
            <a:ext cx="3200400" cy="3703320"/>
          </a:xfrm>
          <a:prstGeom prst="roundRect">
            <a:avLst/>
          </a:prstGeom>
          <a:solidFill>
            <a:srgbClr val="0A1628"/>
          </a:solidFill>
          <a:ln w="19050">
            <a:solidFill>
              <a:srgbClr val="00BCD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669280" y="914400"/>
            <a:ext cx="30175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D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🔌 Conductor Model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806440" y="1371600"/>
            <a:ext cx="2926080" cy="1097280"/>
          </a:xfrm>
          <a:prstGeom prst="roundRect">
            <a:avLst/>
          </a:prstGeom>
          <a:solidFill>
            <a:srgbClr val="1A3A5C"/>
          </a:solidFill>
          <a:ln w="12700">
            <a:solidFill>
              <a:srgbClr val="42A5F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806440" y="1627632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2A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electrons (e⁻) →  →  →  →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5806440" y="2514600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FFD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← Current (I) direction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669280" y="2880360"/>
            <a:ext cx="301752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Types of Charge Carriers:</a:t>
            </a:r>
            <a:endParaRPr lang="en-US" sz="1100" dirty="0"/>
          </a:p>
          <a:p>
            <a:pPr indent="0" marL="0">
              <a:buNone/>
            </a:pPr>
            <a:r>
              <a:rPr lang="en-US" sz="10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Electrons (in conductors)</a:t>
            </a:r>
            <a:endParaRPr lang="en-US" sz="1100" dirty="0"/>
          </a:p>
          <a:p>
            <a:pPr indent="0" marL="0">
              <a:buNone/>
            </a:pPr>
            <a:r>
              <a:rPr lang="en-US" sz="10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Ions (in solutions)</a:t>
            </a:r>
            <a:endParaRPr lang="en-US" sz="1100" dirty="0"/>
          </a:p>
          <a:p>
            <a:pPr indent="0" marL="0">
              <a:buNone/>
            </a:pPr>
            <a:r>
              <a:rPr lang="en-US" sz="10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Plasma (ionized gases)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by: Hikmat Shahi Thakuri | Assistant Computer Instructor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365760" y="4828032"/>
            <a:ext cx="8412480" cy="0"/>
          </a:xfrm>
          <a:prstGeom prst="line">
            <a:avLst/>
          </a:prstGeom>
          <a:noFill/>
          <a:ln w="6350">
            <a:solidFill>
              <a:srgbClr val="1565C0">
                <a:alpha val="40000"/>
              </a:srgbClr>
            </a:solidFill>
            <a:prstDash val="solid"/>
          </a:ln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4572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2A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2 | Electronic Fundamentals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201168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Resistance (R)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512064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FD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Opposition to Electric Current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274320" y="804672"/>
            <a:ext cx="2834640" cy="3840480"/>
          </a:xfrm>
          <a:prstGeom prst="roundRect">
            <a:avLst/>
          </a:prstGeom>
          <a:solidFill>
            <a:srgbClr val="0A1628"/>
          </a:solidFill>
          <a:ln w="25400">
            <a:solidFill>
              <a:srgbClr val="1565C0"/>
            </a:solidFill>
            <a:prstDash val="solid"/>
          </a:ln>
          <a:effectLst>
            <a:outerShdw sx="100000" sy="100000" kx="0" ky="0" algn="bl" rotWithShape="0" blurRad="101600" dist="25400" dir="2700000">
              <a:srgbClr val="000000">
                <a:alpha val="2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804672"/>
            <a:ext cx="2834640" cy="502920"/>
          </a:xfrm>
          <a:prstGeom prst="round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20040" y="8229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Definition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11480" y="1389888"/>
            <a:ext cx="2560320" cy="3017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Property of a resistor that gives the measurement of difficulty to pass electric current through it.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3246120" y="804672"/>
            <a:ext cx="2834640" cy="3840480"/>
          </a:xfrm>
          <a:prstGeom prst="roundRect">
            <a:avLst/>
          </a:prstGeom>
          <a:solidFill>
            <a:srgbClr val="0A1628"/>
          </a:solidFill>
          <a:ln w="25400">
            <a:solidFill>
              <a:srgbClr val="00BCD4"/>
            </a:solidFill>
            <a:prstDash val="solid"/>
          </a:ln>
          <a:effectLst>
            <a:outerShdw sx="100000" sy="100000" kx="0" ky="0" algn="bl" rotWithShape="0" blurRad="101600" dist="25400" dir="2700000">
              <a:srgbClr val="000000">
                <a:alpha val="2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46120" y="804672"/>
            <a:ext cx="2834640" cy="502920"/>
          </a:xfrm>
          <a:prstGeom prst="roundRect">
            <a:avLst/>
          </a:prstGeom>
          <a:solidFill>
            <a:srgbClr val="00BCD4"/>
          </a:solidFill>
          <a:ln w="12700">
            <a:solidFill>
              <a:srgbClr val="00BCD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91840" y="8229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SI Unit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3383280" y="1389888"/>
            <a:ext cx="2560320" cy="3017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Ohm (Ω)</a:t>
            </a:r>
            <a:endParaRPr lang="en-US" sz="1250" dirty="0"/>
          </a:p>
          <a:p>
            <a:pPr indent="0" marL="0">
              <a:buNone/>
            </a:pP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Named after German physicist Georg Simon Ohm.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6217920" y="804672"/>
            <a:ext cx="2834640" cy="3840480"/>
          </a:xfrm>
          <a:prstGeom prst="roundRect">
            <a:avLst/>
          </a:prstGeom>
          <a:solidFill>
            <a:srgbClr val="0A1628"/>
          </a:solidFill>
          <a:ln w="25400">
            <a:solidFill>
              <a:srgbClr val="FFA726"/>
            </a:solidFill>
            <a:prstDash val="solid"/>
          </a:ln>
          <a:effectLst>
            <a:outerShdw sx="100000" sy="100000" kx="0" ky="0" algn="bl" rotWithShape="0" blurRad="101600" dist="25400" dir="2700000">
              <a:srgbClr val="000000">
                <a:alpha val="2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217920" y="804672"/>
            <a:ext cx="2834640" cy="502920"/>
          </a:xfrm>
          <a:prstGeom prst="roundRect">
            <a:avLst/>
          </a:prstGeom>
          <a:solidFill>
            <a:srgbClr val="FFA726"/>
          </a:solidFill>
          <a:ln w="12700">
            <a:solidFill>
              <a:srgbClr val="FFA72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263640" y="8229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Also Defined As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55080" y="1389888"/>
            <a:ext cx="2560320" cy="3017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Ratio of voltage provided to the current flowing through it.</a:t>
            </a:r>
            <a:endParaRPr lang="en-US" sz="1250" dirty="0"/>
          </a:p>
          <a:p>
            <a:pPr indent="0" marL="0">
              <a:buNone/>
            </a:pP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 = V / I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6309360" y="3474720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D54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 = V / I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by: Hikmat Shahi Thakuri | Assistant Computer Instructor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365760" y="4828032"/>
            <a:ext cx="8412480" cy="0"/>
          </a:xfrm>
          <a:prstGeom prst="line">
            <a:avLst/>
          </a:prstGeom>
          <a:noFill/>
          <a:ln w="6350">
            <a:solidFill>
              <a:srgbClr val="1565C0">
                <a:alpha val="40000"/>
              </a:srgbClr>
            </a:solidFill>
            <a:prstDash val="solid"/>
          </a:ln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4572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2A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2 | Electronic Fundamentals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201168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Resistor &amp; Use of Resistors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512064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FD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Components and Applications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365760" y="804672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A162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is a Resistor?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365760" y="1188720"/>
            <a:ext cx="4846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resistor is a substance that reduces or limits the current passing through it.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65760" y="1920240"/>
            <a:ext cx="4846320" cy="1371600"/>
          </a:xfrm>
          <a:prstGeom prst="roundRect">
            <a:avLst/>
          </a:prstGeom>
          <a:solidFill>
            <a:srgbClr val="0A1628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2194560"/>
            <a:ext cx="4663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D54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┤▓▓▓▓▓├   Resistor Symbol (—[ R ]—)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57200" y="2697480"/>
            <a:ext cx="4663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Opposition to current flow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212080" y="804672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Advantages / Uses of Resistor: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5212080" y="1207008"/>
            <a:ext cx="3611880" cy="749808"/>
          </a:xfrm>
          <a:prstGeom prst="roundRect">
            <a:avLst/>
          </a:prstGeom>
          <a:solidFill>
            <a:srgbClr val="0A1628"/>
          </a:solidFill>
          <a:ln w="12700">
            <a:solidFill>
              <a:srgbClr val="42A5F5"/>
            </a:solidFill>
            <a:prstDash val="solid"/>
          </a:ln>
          <a:effectLst>
            <a:outerShdw sx="100000" sy="100000" kx="0" ky="0" algn="bl" rotWithShape="0" blurRad="50800" dist="25400" dir="2700000">
              <a:srgbClr val="000000">
                <a:alpha val="15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5321808" y="1243584"/>
            <a:ext cx="340156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D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🔒 Safety Component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321808" y="1527048"/>
            <a:ext cx="340156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Used as safety component (e.g., Fuse) in circuits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5212080" y="2075688"/>
            <a:ext cx="3611880" cy="749808"/>
          </a:xfrm>
          <a:prstGeom prst="roundRect">
            <a:avLst/>
          </a:prstGeom>
          <a:solidFill>
            <a:srgbClr val="0A1628"/>
          </a:solidFill>
          <a:ln w="12700">
            <a:solidFill>
              <a:srgbClr val="42A5F5"/>
            </a:solidFill>
            <a:prstDash val="solid"/>
          </a:ln>
          <a:effectLst>
            <a:outerShdw sx="100000" sy="100000" kx="0" ky="0" algn="bl" rotWithShape="0" blurRad="50800" dist="25400" dir="2700000">
              <a:srgbClr val="000000">
                <a:alpha val="15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5321808" y="2112264"/>
            <a:ext cx="340156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D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⚡ Limits Current &amp; Voltage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5321808" y="2395728"/>
            <a:ext cx="340156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Limits the current and voltage in the circuit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5212080" y="2944368"/>
            <a:ext cx="3611880" cy="749808"/>
          </a:xfrm>
          <a:prstGeom prst="roundRect">
            <a:avLst/>
          </a:prstGeom>
          <a:solidFill>
            <a:srgbClr val="0A1628"/>
          </a:solidFill>
          <a:ln w="12700">
            <a:solidFill>
              <a:srgbClr val="42A5F5"/>
            </a:solidFill>
            <a:prstDash val="solid"/>
          </a:ln>
          <a:effectLst>
            <a:outerShdw sx="100000" sy="100000" kx="0" ky="0" algn="bl" rotWithShape="0" blurRad="50800" dist="25400" dir="2700000">
              <a:srgbClr val="000000">
                <a:alpha val="15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321808" y="2980944"/>
            <a:ext cx="340156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D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➗ Divider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321808" y="3264408"/>
            <a:ext cx="340156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Used as current divider and voltage divider in circuits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5212080" y="3813048"/>
            <a:ext cx="3611880" cy="749808"/>
          </a:xfrm>
          <a:prstGeom prst="roundRect">
            <a:avLst/>
          </a:prstGeom>
          <a:solidFill>
            <a:srgbClr val="0A1628"/>
          </a:solidFill>
          <a:ln w="12700">
            <a:solidFill>
              <a:srgbClr val="42A5F5"/>
            </a:solidFill>
            <a:prstDash val="solid"/>
          </a:ln>
          <a:effectLst>
            <a:outerShdw sx="100000" sy="100000" kx="0" ky="0" algn="bl" rotWithShape="0" blurRad="50800" dist="25400" dir="2700000">
              <a:srgbClr val="000000">
                <a:alpha val="15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5321808" y="3849624"/>
            <a:ext cx="340156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D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🔌 Power Supply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5321808" y="4133088"/>
            <a:ext cx="340156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Delivers constant and desirable power in power supplies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by: Hikmat Shahi Thakuri | Assistant Computer Instructor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365760" y="4828032"/>
            <a:ext cx="8412480" cy="0"/>
          </a:xfrm>
          <a:prstGeom prst="line">
            <a:avLst/>
          </a:prstGeom>
          <a:noFill/>
          <a:ln w="6350">
            <a:solidFill>
              <a:srgbClr val="1565C0">
                <a:alpha val="40000"/>
              </a:srgbClr>
            </a:solidFill>
            <a:prstDash val="solid"/>
          </a:ln>
        </p:spPr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4572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2A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2 | Electronic Fundamentals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201168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Movement of Electrons &amp; Drift Velocity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512064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FD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current flows in a conductor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365760" y="804672"/>
            <a:ext cx="5029200" cy="3108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b="1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Random Motion (No potential applied):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material is made of atoms with electrons. These electrons move randomly around the nucleus, so average velocity = zero.</a:t>
            </a:r>
            <a:endParaRPr lang="en-US" sz="1200" dirty="0"/>
          </a:p>
          <a:p>
            <a:pPr indent="0" marL="0">
              <a:buNone/>
            </a:pPr>
            <a:r>
              <a:rPr lang="en-US" sz="3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00BC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Drift Motion (Potential applied):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potential difference is applied, electrons orient in the same direction and gain a certain velocity called Drift Velocity.</a:t>
            </a:r>
            <a:endParaRPr lang="en-US" sz="1200" dirty="0"/>
          </a:p>
          <a:p>
            <a:pPr indent="0" marL="0">
              <a:buNone/>
            </a:pPr>
            <a:r>
              <a:rPr lang="en-US" sz="3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current in a conductor is due to Drift Current.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65760" y="3977640"/>
            <a:ext cx="5029200" cy="640080"/>
          </a:xfrm>
          <a:prstGeom prst="roundRect">
            <a:avLst/>
          </a:prstGeom>
          <a:solidFill>
            <a:srgbClr val="0A1628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4069080"/>
            <a:ext cx="4846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54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Drift Current: I = n·e·v·A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5577840" y="804672"/>
            <a:ext cx="3200400" cy="3794760"/>
          </a:xfrm>
          <a:prstGeom prst="roundRect">
            <a:avLst/>
          </a:prstGeom>
          <a:solidFill>
            <a:srgbClr val="0A1628"/>
          </a:solidFill>
          <a:ln w="19050">
            <a:solidFill>
              <a:srgbClr val="00BCD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669280" y="868680"/>
            <a:ext cx="30175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D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🔬 Drift Velocity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669280" y="12801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Without Voltage: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669280" y="1600200"/>
            <a:ext cx="3017520" cy="502920"/>
          </a:xfrm>
          <a:prstGeom prst="roundRect">
            <a:avLst/>
          </a:prstGeom>
          <a:solidFill>
            <a:srgbClr val="112244"/>
          </a:solidFill>
          <a:ln w="6350">
            <a:solidFill>
              <a:srgbClr val="1565C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669280" y="1664208"/>
            <a:ext cx="3017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42A5F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e⁻→  ←e⁻  e⁻↓  ↑e⁻  →e⁻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5669280" y="2176272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Voltage (Battery):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5669280" y="2487168"/>
            <a:ext cx="3017520" cy="502920"/>
          </a:xfrm>
          <a:prstGeom prst="roundRect">
            <a:avLst/>
          </a:prstGeom>
          <a:solidFill>
            <a:srgbClr val="112244"/>
          </a:solidFill>
          <a:ln w="6350">
            <a:solidFill>
              <a:srgbClr val="00BCD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669280" y="2551176"/>
            <a:ext cx="3017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00BCD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→e⁻ →e⁻ →e⁻ →e⁻ →e⁻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5669280" y="306324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⊖ Battery ⊕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5669280" y="3383280"/>
            <a:ext cx="30175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D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Formula Derivation:</a:t>
            </a:r>
            <a:endParaRPr lang="en-US" sz="1000" dirty="0"/>
          </a:p>
          <a:p>
            <a:pPr indent="0" marL="0">
              <a:buNone/>
            </a:pPr>
            <a:r>
              <a:rPr lang="en-US" sz="9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 = eE  (force on electron)</a:t>
            </a:r>
            <a:endParaRPr lang="en-US" sz="1000" dirty="0"/>
          </a:p>
          <a:p>
            <a:pPr indent="0" marL="0">
              <a:buNone/>
            </a:pPr>
            <a:r>
              <a:rPr lang="en-US" sz="9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= eE/m  (acceleration)</a:t>
            </a:r>
            <a:endParaRPr lang="en-US" sz="1000" dirty="0"/>
          </a:p>
          <a:p>
            <a:pPr indent="0" marL="0">
              <a:buNone/>
            </a:pPr>
            <a:r>
              <a:rPr lang="en-US" sz="900" dirty="0">
                <a:solidFill>
                  <a:srgbClr val="42A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 = (eE/m)×t  (drift velocity)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by: Hikmat Shahi Thakuri | Assistant Computer Instructor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365760" y="4828032"/>
            <a:ext cx="8412480" cy="0"/>
          </a:xfrm>
          <a:prstGeom prst="line">
            <a:avLst/>
          </a:prstGeom>
          <a:noFill/>
          <a:ln w="6350">
            <a:solidFill>
              <a:srgbClr val="1565C0">
                <a:alpha val="40000"/>
              </a:srgbClr>
            </a:solidFill>
            <a:prstDash val="solid"/>
          </a:ln>
        </p:spPr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4572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2A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2 | Electronic Fundamentals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201168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Mobility of Electrons &amp; Current Formula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512064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FD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derived quantities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365760" y="804672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A162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Mobility of Electrons (μe)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365760" y="1234440"/>
            <a:ext cx="50292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term </a:t>
            </a:r>
            <a:pPr indent="0" marL="0">
              <a:buNone/>
            </a:pPr>
            <a:r>
              <a:rPr lang="en-US" sz="1200" b="1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eE/m</a:t>
            </a:r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is called Mobility of Electrons (μe).</a:t>
            </a:r>
            <a:endParaRPr lang="en-US" sz="1200" dirty="0"/>
          </a:p>
          <a:p>
            <a:pPr indent="0" marL="0">
              <a:buNone/>
            </a:pPr>
            <a:r>
              <a:rPr lang="en-US" sz="4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measures how easily electrons move through a conductor under an electric field.</a:t>
            </a:r>
            <a:endParaRPr lang="en-US" sz="1200" dirty="0"/>
          </a:p>
          <a:p>
            <a:pPr indent="0" marL="0">
              <a:buNone/>
            </a:pPr>
            <a:r>
              <a:rPr lang="en-US" sz="4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Unit: </a:t>
            </a:r>
            <a:pPr indent="0" marL="0">
              <a:buNone/>
            </a:pPr>
            <a:r>
              <a:rPr lang="en-US" sz="1200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m²/V·sec  (m² per Volt per second)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65760" y="3154680"/>
            <a:ext cx="5029200" cy="1097280"/>
          </a:xfrm>
          <a:prstGeom prst="roundRect">
            <a:avLst/>
          </a:prstGeom>
          <a:solidFill>
            <a:srgbClr val="FFF9E6"/>
          </a:solidFill>
          <a:ln w="19050">
            <a:solidFill>
              <a:srgbClr val="FFD54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" y="3218688"/>
            <a:ext cx="4754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A7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⚠️  Important Fact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02920" y="3538728"/>
            <a:ext cx="47548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Drift velocity of electrons is very small (range: 0.1 mm/s). At this velocity, it takes almost 17 minutes for one electron to pass through 1m of conducting wire!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5577840" y="804672"/>
            <a:ext cx="3200400" cy="3794760"/>
          </a:xfrm>
          <a:prstGeom prst="roundRect">
            <a:avLst/>
          </a:prstGeom>
          <a:solidFill>
            <a:srgbClr val="0A1628"/>
          </a:solidFill>
          <a:ln w="19050">
            <a:solidFill>
              <a:srgbClr val="1565C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669280" y="868680"/>
            <a:ext cx="30175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D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📐 Formulas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669280" y="132588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Drift Velocity: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5669280" y="1600200"/>
            <a:ext cx="3017520" cy="548640"/>
          </a:xfrm>
          <a:prstGeom prst="roundRect">
            <a:avLst/>
          </a:prstGeom>
          <a:solidFill>
            <a:srgbClr val="0D2240"/>
          </a:solidFill>
          <a:ln w="6350">
            <a:solidFill>
              <a:srgbClr val="00BCD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669280" y="164592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 = (eE/m) × t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5669280" y="233172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Mobility: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5669280" y="2606040"/>
            <a:ext cx="3017520" cy="548640"/>
          </a:xfrm>
          <a:prstGeom prst="roundRect">
            <a:avLst/>
          </a:prstGeom>
          <a:solidFill>
            <a:srgbClr val="0D2240"/>
          </a:solidFill>
          <a:ln w="6350">
            <a:solidFill>
              <a:srgbClr val="00BCD4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669280" y="265176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μe = eE/m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5669280" y="33375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(Drift):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5669280" y="3611880"/>
            <a:ext cx="3017520" cy="548640"/>
          </a:xfrm>
          <a:prstGeom prst="roundRect">
            <a:avLst/>
          </a:prstGeom>
          <a:solidFill>
            <a:srgbClr val="0D2240"/>
          </a:solidFill>
          <a:ln w="6350">
            <a:solidFill>
              <a:srgbClr val="00BCD4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669280" y="365760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 = n·e·v·A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5669280" y="4206240"/>
            <a:ext cx="3017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i="1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Where: n=no. of electrons, e=electron charge,</a:t>
            </a:r>
            <a:endParaRPr lang="en-US" sz="850" dirty="0"/>
          </a:p>
          <a:p>
            <a:pPr algn="ctr" indent="0" marL="0">
              <a:buNone/>
            </a:pPr>
            <a:r>
              <a:rPr lang="en-US" sz="850" i="1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v=drift velocity, A=cross-sectional area</a:t>
            </a:r>
            <a:endParaRPr lang="en-US" sz="850" dirty="0"/>
          </a:p>
        </p:txBody>
      </p:sp>
      <p:sp>
        <p:nvSpPr>
          <p:cNvPr id="23" name="Text 21"/>
          <p:cNvSpPr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by: Hikmat Shahi Thakuri | Assistant Computer Instructor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365760" y="4828032"/>
            <a:ext cx="8412480" cy="0"/>
          </a:xfrm>
          <a:prstGeom prst="line">
            <a:avLst/>
          </a:prstGeom>
          <a:noFill/>
          <a:ln w="6350">
            <a:solidFill>
              <a:srgbClr val="1565C0">
                <a:alpha val="40000"/>
              </a:srgbClr>
            </a:solidFill>
            <a:prstDash val="solid"/>
          </a:ln>
        </p:spPr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4572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2A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2 | Electronic Fundamentals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201168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Sources of Electricity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512064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FD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Five Major Sources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274320" y="841248"/>
            <a:ext cx="4251960" cy="1170432"/>
          </a:xfrm>
          <a:prstGeom prst="roundRect">
            <a:avLst/>
          </a:prstGeom>
          <a:solidFill>
            <a:srgbClr val="0A1628"/>
          </a:solidFill>
          <a:ln w="19050">
            <a:solidFill>
              <a:srgbClr val="1565C0"/>
            </a:solidFill>
            <a:prstDash val="solid"/>
          </a:ln>
          <a:effectLst>
            <a:outerShdw sx="100000" sy="100000" kx="0" ky="0" algn="bl" rotWithShape="0" blurRad="76200" dist="25400" dir="2700000">
              <a:srgbClr val="000000">
                <a:alpha val="1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365760" y="1042416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💧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987552" y="886968"/>
            <a:ext cx="3474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565C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Hydro Power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987552" y="1243584"/>
            <a:ext cx="3429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Electricity from flowing water via turbines &amp; generators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74320" y="2139696"/>
            <a:ext cx="4251960" cy="1170432"/>
          </a:xfrm>
          <a:prstGeom prst="roundRect">
            <a:avLst/>
          </a:prstGeom>
          <a:solidFill>
            <a:srgbClr val="0A1628"/>
          </a:solidFill>
          <a:ln w="19050">
            <a:solidFill>
              <a:srgbClr val="7B1FA2"/>
            </a:solidFill>
            <a:prstDash val="solid"/>
          </a:ln>
          <a:effectLst>
            <a:outerShdw sx="100000" sy="100000" kx="0" ky="0" algn="bl" rotWithShape="0" blurRad="76200" dist="25400" dir="2700000">
              <a:srgbClr val="000000">
                <a:alpha val="1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65760" y="2340864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⚛️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987552" y="2185416"/>
            <a:ext cx="3474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B1FA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Nuclear Energy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987552" y="2542032"/>
            <a:ext cx="3429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Fission &amp; Fusion reactions release massive energy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274320" y="3438144"/>
            <a:ext cx="4251960" cy="1170432"/>
          </a:xfrm>
          <a:prstGeom prst="roundRect">
            <a:avLst/>
          </a:prstGeom>
          <a:solidFill>
            <a:srgbClr val="0A1628"/>
          </a:solidFill>
          <a:ln w="19050">
            <a:solidFill>
              <a:srgbClr val="FFA726"/>
            </a:solidFill>
            <a:prstDash val="solid"/>
          </a:ln>
          <a:effectLst>
            <a:outerShdw sx="100000" sy="100000" kx="0" ky="0" algn="bl" rotWithShape="0" blurRad="76200" dist="25400" dir="2700000">
              <a:srgbClr val="000000">
                <a:alpha val="18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365760" y="3639312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☀️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987552" y="3483864"/>
            <a:ext cx="3474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A7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Solar Energy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987552" y="3840480"/>
            <a:ext cx="3429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Photovoltaic cells convert sunlight to electricity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709160" y="841248"/>
            <a:ext cx="4251960" cy="1170432"/>
          </a:xfrm>
          <a:prstGeom prst="roundRect">
            <a:avLst/>
          </a:prstGeom>
          <a:solidFill>
            <a:srgbClr val="0A1628"/>
          </a:solidFill>
          <a:ln w="19050">
            <a:solidFill>
              <a:srgbClr val="66BB6A"/>
            </a:solidFill>
            <a:prstDash val="solid"/>
          </a:ln>
          <a:effectLst>
            <a:outerShdw sx="100000" sy="100000" kx="0" ky="0" algn="bl" rotWithShape="0" blurRad="76200" dist="25400" dir="2700000">
              <a:srgbClr val="000000">
                <a:alpha val="18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4800600" y="1042416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🌬️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5422392" y="886968"/>
            <a:ext cx="3474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66BB6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Wind Energy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22392" y="1243584"/>
            <a:ext cx="3429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 turbines convert wind energy to electrical energy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709160" y="2139696"/>
            <a:ext cx="4251960" cy="1170432"/>
          </a:xfrm>
          <a:prstGeom prst="roundRect">
            <a:avLst/>
          </a:prstGeom>
          <a:solidFill>
            <a:srgbClr val="0A1628"/>
          </a:solidFill>
          <a:ln w="19050">
            <a:solidFill>
              <a:srgbClr val="EF5350"/>
            </a:solidFill>
            <a:prstDash val="solid"/>
          </a:ln>
          <a:effectLst>
            <a:outerShdw sx="100000" sy="100000" kx="0" ky="0" algn="bl" rotWithShape="0" blurRad="76200" dist="25400" dir="2700000">
              <a:srgbClr val="000000">
                <a:alpha val="18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00600" y="2340864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🌡️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5422392" y="2185416"/>
            <a:ext cx="3474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F535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Thermal Energy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5422392" y="2542032"/>
            <a:ext cx="3429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Converting heat energy into electrical energy (Seebeck effect)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by: Hikmat Shahi Thakuri | Assistant Computer Instructor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365760" y="4828032"/>
            <a:ext cx="8412480" cy="0"/>
          </a:xfrm>
          <a:prstGeom prst="line">
            <a:avLst/>
          </a:prstGeom>
          <a:noFill/>
          <a:ln w="6350">
            <a:solidFill>
              <a:srgbClr val="1565C0">
                <a:alpha val="40000"/>
              </a:srgbClr>
            </a:solidFill>
            <a:prstDash val="solid"/>
          </a:ln>
        </p:spPr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F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4572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2A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2 | Electronic Fundamentals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201168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1. Hydro Power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512064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FD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Used Electricity Source in Nepal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365760" y="804672"/>
            <a:ext cx="50292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Hydropower is electricity produced from generators driven by turbines that convert potential energy into kinetic energy.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Water is stored at higher elevation, then led downwards through large pipes or tunnels (Penstocks) to lower elevation.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difference in elevation is called Head.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Falling water hits the turbine → Turbine rotates → Generator converts mechanical energy into electrical energy.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Transformers are then used to convert the voltage for transmission.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5577840" y="804672"/>
            <a:ext cx="3200400" cy="3794760"/>
          </a:xfrm>
          <a:prstGeom prst="roundRect">
            <a:avLst/>
          </a:prstGeom>
          <a:solidFill>
            <a:srgbClr val="0A1628"/>
          </a:solidFill>
          <a:ln w="19050">
            <a:solidFill>
              <a:srgbClr val="1565C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669280" y="868680"/>
            <a:ext cx="3017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D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⚡ How it Works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715000" y="1252728"/>
            <a:ext cx="2926080" cy="475488"/>
          </a:xfrm>
          <a:prstGeom prst="roundRect">
            <a:avLst/>
          </a:prstGeom>
          <a:solidFill>
            <a:srgbClr val="0D2240"/>
          </a:solidFill>
          <a:ln w="6350">
            <a:solidFill>
              <a:srgbClr val="42A5F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715000" y="1280160"/>
            <a:ext cx="29260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💧 Reservoir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(High Elevation)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5715000" y="1801368"/>
            <a:ext cx="2926080" cy="475488"/>
          </a:xfrm>
          <a:prstGeom prst="roundRect">
            <a:avLst/>
          </a:prstGeom>
          <a:solidFill>
            <a:srgbClr val="0A1A35"/>
          </a:solidFill>
          <a:ln w="6350">
            <a:solidFill>
              <a:srgbClr val="42A5F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715000" y="1828800"/>
            <a:ext cx="29260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↓ Penstock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(Pipe)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5715000" y="2350008"/>
            <a:ext cx="2926080" cy="475488"/>
          </a:xfrm>
          <a:prstGeom prst="roundRect">
            <a:avLst/>
          </a:prstGeom>
          <a:solidFill>
            <a:srgbClr val="0D2240"/>
          </a:solidFill>
          <a:ln w="6350">
            <a:solidFill>
              <a:srgbClr val="42A5F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715000" y="2377440"/>
            <a:ext cx="29260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🔄 Turbine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(Rotates)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5715000" y="2898648"/>
            <a:ext cx="2926080" cy="475488"/>
          </a:xfrm>
          <a:prstGeom prst="roundRect">
            <a:avLst/>
          </a:prstGeom>
          <a:solidFill>
            <a:srgbClr val="0A1A35"/>
          </a:solidFill>
          <a:ln w="6350">
            <a:solidFill>
              <a:srgbClr val="42A5F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715000" y="2926080"/>
            <a:ext cx="29260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⚙️ Generator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(Mech→Elect)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5715000" y="3447288"/>
            <a:ext cx="2926080" cy="475488"/>
          </a:xfrm>
          <a:prstGeom prst="roundRect">
            <a:avLst/>
          </a:prstGeom>
          <a:solidFill>
            <a:srgbClr val="0D2240"/>
          </a:solidFill>
          <a:ln w="6350">
            <a:solidFill>
              <a:srgbClr val="42A5F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715000" y="3474720"/>
            <a:ext cx="29260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🔌 Transformer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(Voltage↑)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669280" y="4069080"/>
            <a:ext cx="3017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D54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EMF = BlvSinθ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by: Hikmat Shahi Thakuri | Assistant Computer Instructor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365760" y="4828032"/>
            <a:ext cx="8412480" cy="0"/>
          </a:xfrm>
          <a:prstGeom prst="line">
            <a:avLst/>
          </a:prstGeom>
          <a:noFill/>
          <a:ln w="6350">
            <a:solidFill>
              <a:srgbClr val="1565C0">
                <a:alpha val="40000"/>
              </a:srgbClr>
            </a:solidFill>
            <a:prstDash val="solid"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2: Electronic Fundamentals</dc:title>
  <dc:subject>PptxGenJS Presentation</dc:subject>
  <dc:creator>Hikmat Shahi Thakuri</dc:creator>
  <cp:lastModifiedBy>Hikmat Shahi Thakuri</cp:lastModifiedBy>
  <cp:revision>1</cp:revision>
  <dcterms:created xsi:type="dcterms:W3CDTF">2026-06-26T08:08:18Z</dcterms:created>
  <dcterms:modified xsi:type="dcterms:W3CDTF">2026-06-26T08:08:18Z</dcterms:modified>
</cp:coreProperties>
</file>